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1.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0.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1.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6"/>
  </p:notesMasterIdLst>
  <p:sldIdLst>
    <p:sldId id="2076137812" r:id="rId19"/>
    <p:sldId id="2076138062" r:id="rId20"/>
    <p:sldId id="2134805668" r:id="rId21"/>
    <p:sldId id="2134805680" r:id="rId22"/>
    <p:sldId id="2120" r:id="rId23"/>
    <p:sldId id="2145705987" r:id="rId24"/>
    <p:sldId id="2145705988" r:id="rId25"/>
    <p:sldId id="2134805707" r:id="rId26"/>
    <p:sldId id="2134805684" r:id="rId27"/>
    <p:sldId id="2134805695" r:id="rId28"/>
    <p:sldId id="2147478636" r:id="rId29"/>
    <p:sldId id="2147478638" r:id="rId30"/>
    <p:sldId id="2147478639" r:id="rId31"/>
    <p:sldId id="2076137823" r:id="rId32"/>
    <p:sldId id="2134805708" r:id="rId33"/>
    <p:sldId id="2076137847" r:id="rId34"/>
    <p:sldId id="2145705971" r:id="rId35"/>
    <p:sldId id="2076137848" r:id="rId36"/>
    <p:sldId id="2145705937" r:id="rId37"/>
    <p:sldId id="2145705951" r:id="rId38"/>
    <p:sldId id="2076137850" r:id="rId39"/>
    <p:sldId id="2145705972" r:id="rId40"/>
    <p:sldId id="2145705973" r:id="rId41"/>
    <p:sldId id="2076137849" r:id="rId42"/>
    <p:sldId id="2145705978" r:id="rId43"/>
    <p:sldId id="2145705977" r:id="rId44"/>
    <p:sldId id="2145705979" r:id="rId45"/>
    <p:sldId id="2076137853" r:id="rId46"/>
    <p:sldId id="2145705976" r:id="rId47"/>
    <p:sldId id="2076137851" r:id="rId48"/>
    <p:sldId id="2145705974" r:id="rId49"/>
    <p:sldId id="2145705980" r:id="rId50"/>
    <p:sldId id="2076137852" r:id="rId51"/>
    <p:sldId id="4649" r:id="rId52"/>
    <p:sldId id="2145705947" r:id="rId53"/>
    <p:sldId id="2076136993" r:id="rId54"/>
    <p:sldId id="2040" r:id="rId55"/>
    <p:sldId id="2145705975" r:id="rId56"/>
    <p:sldId id="2145705981" r:id="rId57"/>
    <p:sldId id="2145705982" r:id="rId58"/>
    <p:sldId id="2145705984" r:id="rId59"/>
    <p:sldId id="2145705983" r:id="rId60"/>
    <p:sldId id="2076137854" r:id="rId61"/>
    <p:sldId id="2145705985" r:id="rId62"/>
    <p:sldId id="2076137830" r:id="rId63"/>
    <p:sldId id="2147478641" r:id="rId64"/>
    <p:sldId id="207613783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34805695"/>
            <p14:sldId id="2147478636"/>
            <p14:sldId id="2147478638"/>
            <p14:sldId id="2147478639"/>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DD2E6-22B4-4BF5-9176-595B441E8D01}" v="198" dt="2022-11-08T10:06:24.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p:scale>
          <a:sx n="120" d="100"/>
          <a:sy n="120" d="100"/>
        </p:scale>
        <p:origin x="112"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delSld modSld sldOrd delMainMaster delSection modSection">
      <pc:chgData name="Jonathan Vella" userId="ff59d9e4-9df8-4ae6-90e3-b837e2f6651b" providerId="ADAL" clId="{CD5DD2E6-22B4-4BF5-9176-595B441E8D01}" dt="2022-11-08T13:55:14.328" v="446"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ord">
        <pc:chgData name="Jonathan Vella" userId="ff59d9e4-9df8-4ae6-90e3-b837e2f6651b" providerId="ADAL" clId="{CD5DD2E6-22B4-4BF5-9176-595B441E8D01}" dt="2022-10-04T07:58:12.342" v="349"/>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0-04T07:37:49.110" v="116" actId="20577"/>
        <pc:sldMkLst>
          <pc:docMk/>
          <pc:sldMk cId="3466835861" sldId="2145705971"/>
        </pc:sldMkLst>
        <pc:spChg chg="mod">
          <ac:chgData name="Jonathan Vella" userId="ff59d9e4-9df8-4ae6-90e3-b837e2f6651b" providerId="ADAL" clId="{CD5DD2E6-22B4-4BF5-9176-595B441E8D01}" dt="2022-10-04T07:37:49.110" v="116"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del">
        <pc:chgData name="Jonathan Vella" userId="ff59d9e4-9df8-4ae6-90e3-b837e2f6651b" providerId="ADAL" clId="{CD5DD2E6-22B4-4BF5-9176-595B441E8D01}" dt="2022-10-04T07:58:21.717" v="350" actId="47"/>
        <pc:sldMkLst>
          <pc:docMk/>
          <pc:sldMk cId="1297839373" sldId="2147478637"/>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a:solidFill>
                  <a:srgbClr val="171717"/>
                </a:solidFill>
                <a:effectLst/>
                <a:latin typeface="Segoe UI" panose="020B0502040204020203" pitchFamily="34" charset="0"/>
              </a:rPr>
              <a:t>You have your own </a:t>
            </a:r>
            <a:r>
              <a:rPr lang="en-US" b="0" i="1">
                <a:solidFill>
                  <a:srgbClr val="171717"/>
                </a:solidFill>
                <a:effectLst/>
                <a:latin typeface="Segoe UI" panose="020B0502040204020203" pitchFamily="34" charset="0"/>
              </a:rPr>
              <a:t>control plane</a:t>
            </a:r>
            <a:r>
              <a:rPr lang="en-US" b="0" i="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5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43</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11/8/2022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11/8/2022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11/8/2022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11/8/2022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11/8/2022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11/8/2022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11/8/2022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11/8/2022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lz/isv" TargetMode="External"/><Relationship Id="rId7"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1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4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hyperlink" Target="https://aka.ms/alz/bice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1.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91.xml"/></Relationships>
</file>

<file path=ppt/slides/_rels/slide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Independent software vendor (ISV) considerations for Azure landing zones</a:t>
            </a:r>
          </a:p>
        </p:txBody>
      </p:sp>
      <p:sp>
        <p:nvSpPr>
          <p:cNvPr id="4" name="TextBox 3">
            <a:extLst>
              <a:ext uri="{FF2B5EF4-FFF2-40B4-BE49-F238E27FC236}">
                <a16:creationId xmlns:a16="http://schemas.microsoft.com/office/drawing/2014/main" id="{8188A249-DDCD-E540-DAB8-F752722FDF96}"/>
              </a:ext>
            </a:extLst>
          </p:cNvPr>
          <p:cNvSpPr txBox="1"/>
          <p:nvPr/>
        </p:nvSpPr>
        <p:spPr>
          <a:xfrm>
            <a:off x="206063" y="1088265"/>
            <a:ext cx="326435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https://aka.ms/alz/isv</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026" name="Picture 2" descr="Diagram that shows a pure SaaS deployment model. A user directly uses the application deployed into the I S V's Azure subscription.">
            <a:extLst>
              <a:ext uri="{FF2B5EF4-FFF2-40B4-BE49-F238E27FC236}">
                <a16:creationId xmlns:a16="http://schemas.microsoft.com/office/drawing/2014/main" id="{D58A1B3C-C221-0D9D-74EF-A9B727DED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61" y="2711428"/>
            <a:ext cx="2511280" cy="945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C652E4-E6B0-0D4E-28A1-953876E8AB51}"/>
              </a:ext>
            </a:extLst>
          </p:cNvPr>
          <p:cNvSpPr txBox="1"/>
          <p:nvPr/>
        </p:nvSpPr>
        <p:spPr>
          <a:xfrm>
            <a:off x="543016" y="2021661"/>
            <a:ext cx="17070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Pure SaaS</a:t>
            </a:r>
          </a:p>
        </p:txBody>
      </p:sp>
      <p:pic>
        <p:nvPicPr>
          <p:cNvPr id="1028" name="Picture 4" descr="Diagram that shows a customer-deployed deployment model. A customer deploys resources provided by the ISV into their own Azure subscription, and users use those resources.">
            <a:extLst>
              <a:ext uri="{FF2B5EF4-FFF2-40B4-BE49-F238E27FC236}">
                <a16:creationId xmlns:a16="http://schemas.microsoft.com/office/drawing/2014/main" id="{1B2AD004-FA99-BCC6-A00F-1B35BF992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790" y="2711428"/>
            <a:ext cx="4289999" cy="15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338151-6C55-E760-E4D0-17AC0D578D50}"/>
              </a:ext>
            </a:extLst>
          </p:cNvPr>
          <p:cNvSpPr txBox="1"/>
          <p:nvPr/>
        </p:nvSpPr>
        <p:spPr>
          <a:xfrm>
            <a:off x="4250505" y="2021661"/>
            <a:ext cx="3071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Customer-deployed</a:t>
            </a:r>
          </a:p>
        </p:txBody>
      </p:sp>
      <p:pic>
        <p:nvPicPr>
          <p:cNvPr id="1030" name="Picture 6" descr="Diagram that shows a dual deployment SaaS deployment model.">
            <a:extLst>
              <a:ext uri="{FF2B5EF4-FFF2-40B4-BE49-F238E27FC236}">
                <a16:creationId xmlns:a16="http://schemas.microsoft.com/office/drawing/2014/main" id="{15ED2CAE-9192-3F84-8441-66F398773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038" y="2761236"/>
            <a:ext cx="4016053" cy="1460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583509-31F2-C120-D2C9-A3C9F75D3934}"/>
              </a:ext>
            </a:extLst>
          </p:cNvPr>
          <p:cNvSpPr txBox="1"/>
          <p:nvPr/>
        </p:nvSpPr>
        <p:spPr>
          <a:xfrm>
            <a:off x="8018560" y="2083564"/>
            <a:ext cx="343587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Dual deployment SaaS</a:t>
            </a:r>
          </a:p>
        </p:txBody>
      </p:sp>
      <p:sp>
        <p:nvSpPr>
          <p:cNvPr id="9" name="TextBox 8">
            <a:extLst>
              <a:ext uri="{FF2B5EF4-FFF2-40B4-BE49-F238E27FC236}">
                <a16:creationId xmlns:a16="http://schemas.microsoft.com/office/drawing/2014/main" id="{7524AD44-ACE3-6CBC-BADB-9C44DA022B5F}"/>
              </a:ext>
            </a:extLst>
          </p:cNvPr>
          <p:cNvSpPr txBox="1"/>
          <p:nvPr/>
        </p:nvSpPr>
        <p:spPr>
          <a:xfrm>
            <a:off x="294985" y="1559460"/>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ISV deployment models:</a:t>
            </a:r>
          </a:p>
        </p:txBody>
      </p:sp>
      <p:sp>
        <p:nvSpPr>
          <p:cNvPr id="10" name="TextBox 9">
            <a:extLst>
              <a:ext uri="{FF2B5EF4-FFF2-40B4-BE49-F238E27FC236}">
                <a16:creationId xmlns:a16="http://schemas.microsoft.com/office/drawing/2014/main" id="{089E06FE-0E90-289C-C3E7-9D0919A1BFDC}"/>
              </a:ext>
            </a:extLst>
          </p:cNvPr>
          <p:cNvSpPr txBox="1"/>
          <p:nvPr/>
        </p:nvSpPr>
        <p:spPr>
          <a:xfrm>
            <a:off x="294984" y="4086762"/>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Active Directory:</a:t>
            </a:r>
          </a:p>
        </p:txBody>
      </p:sp>
      <p:pic>
        <p:nvPicPr>
          <p:cNvPr id="11" name="Picture 2" descr="Diagram that shows Azure AD tenant options for ISVs with a single corporate tenant or separation between corporate and SaaS Ops tenants.">
            <a:extLst>
              <a:ext uri="{FF2B5EF4-FFF2-40B4-BE49-F238E27FC236}">
                <a16:creationId xmlns:a16="http://schemas.microsoft.com/office/drawing/2014/main" id="{2FA2AD13-1032-64D0-014C-A6A49052CC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85" y="4439487"/>
            <a:ext cx="50101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sp>
        <p:nvSpPr>
          <p:cNvPr id="8" name="TextBox 7">
            <a:extLst>
              <a:ext uri="{FF2B5EF4-FFF2-40B4-BE49-F238E27FC236}">
                <a16:creationId xmlns:a16="http://schemas.microsoft.com/office/drawing/2014/main" id="{2A83C0CF-7249-F7BA-9A83-DAC77945D985}"/>
              </a:ext>
            </a:extLst>
          </p:cNvPr>
          <p:cNvSpPr txBox="1"/>
          <p:nvPr/>
        </p:nvSpPr>
        <p:spPr>
          <a:xfrm>
            <a:off x="260059" y="1317071"/>
            <a:ext cx="4236363"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Trey Research Reference Implementation </a:t>
            </a:r>
          </a:p>
        </p:txBody>
      </p:sp>
      <p:pic>
        <p:nvPicPr>
          <p:cNvPr id="2052" name="Picture 4" descr="Trey Research">
            <a:extLst>
              <a:ext uri="{FF2B5EF4-FFF2-40B4-BE49-F238E27FC236}">
                <a16:creationId xmlns:a16="http://schemas.microsoft.com/office/drawing/2014/main" id="{69791207-538F-BADE-C7B2-6DFA390C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598" y="1317071"/>
            <a:ext cx="7289851" cy="482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02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sp>
        <p:nvSpPr>
          <p:cNvPr id="8" name="TextBox 7">
            <a:extLst>
              <a:ext uri="{FF2B5EF4-FFF2-40B4-BE49-F238E27FC236}">
                <a16:creationId xmlns:a16="http://schemas.microsoft.com/office/drawing/2014/main" id="{2A83C0CF-7249-F7BA-9A83-DAC77945D985}"/>
              </a:ext>
            </a:extLst>
          </p:cNvPr>
          <p:cNvSpPr txBox="1"/>
          <p:nvPr/>
        </p:nvSpPr>
        <p:spPr>
          <a:xfrm>
            <a:off x="352261" y="1214257"/>
            <a:ext cx="415255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Bicep Reference Implementation </a:t>
            </a:r>
          </a:p>
        </p:txBody>
      </p:sp>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4" name="TextBox 3">
            <a:extLst>
              <a:ext uri="{FF2B5EF4-FFF2-40B4-BE49-F238E27FC236}">
                <a16:creationId xmlns:a16="http://schemas.microsoft.com/office/drawing/2014/main" id="{C082D370-A204-8BA4-F692-2CA75F384FDA}"/>
              </a:ext>
            </a:extLst>
          </p:cNvPr>
          <p:cNvSpPr txBox="1"/>
          <p:nvPr/>
        </p:nvSpPr>
        <p:spPr>
          <a:xfrm>
            <a:off x="8255800" y="769387"/>
            <a:ext cx="365228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https://aka.ms/alz/bicep</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via CAP for all privileged accounts ASAP. No MFA = “</a:t>
            </a:r>
            <a:r>
              <a:rPr lang="en-US" sz="1800" dirty="0" err="1"/>
              <a:t>pleasebreachme</a:t>
            </a:r>
            <a:r>
              <a:rPr lang="en-US" sz="1800" dirty="0"/>
              <a:t>”! And don’t forget to create a break-glass account.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542782"/>
          </a:xfrm>
        </p:spPr>
        <p:txBody>
          <a:bodyPr/>
          <a:lstStyle/>
          <a:p>
            <a:r>
              <a:rPr lang="en-US" sz="1800" dirty="0"/>
              <a:t>Define a topology. There’s only 2 – Hub &amp; Spoke and Virtual WAN.</a:t>
            </a:r>
          </a:p>
          <a:p>
            <a:r>
              <a:rPr lang="en-US" sz="1800" dirty="0"/>
              <a:t>Plan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a:t>
            </a:r>
            <a:r>
              <a:rPr lang="en-US" sz="2000" spc="-50">
                <a:ln w="3175">
                  <a:noFill/>
                </a:ln>
                <a:solidFill>
                  <a:srgbClr val="FFFFFF"/>
                </a:solidFill>
                <a:latin typeface="Segoe UI Semibold"/>
                <a:cs typeface="Segoe UI" pitchFamily="34" charset="0"/>
              </a:rPr>
              <a:t>, a </a:t>
            </a:r>
            <a:r>
              <a:rPr lang="en-US" sz="2000" spc="-50" dirty="0">
                <a:ln w="3175">
                  <a:noFill/>
                </a:ln>
                <a:solidFill>
                  <a:srgbClr val="FFFFFF"/>
                </a:solidFill>
                <a:latin typeface="Segoe UI Semibold"/>
                <a:cs typeface="Segoe UI" pitchFamily="34" charset="0"/>
              </a:rPr>
              <a:t>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a:solidFill>
                  <a:schemeClr val="accent4"/>
                </a:solidFill>
              </a:rPr>
              <a:t>Azure landing zone </a:t>
            </a:r>
            <a:r>
              <a:rPr lang="en-US" sz="3600"/>
              <a:t>conceptual architecture</a:t>
            </a:r>
            <a:br>
              <a:rPr lang="en-US" sz="3600"/>
            </a:br>
            <a:r>
              <a:rPr lang="en-US" sz="2800">
                <a:solidFill>
                  <a:schemeClr val="accent4"/>
                </a:solidFill>
                <a:latin typeface="Segoe UI Semilight" panose="020B0402040204020203" pitchFamily="34" charset="0"/>
                <a:cs typeface="Segoe UI Semilight" panose="020B0402040204020203" pitchFamily="34" charset="0"/>
              </a:rPr>
              <a:t>What does it represent?</a:t>
            </a:r>
            <a:endParaRPr lang="en-US" sz="360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Scaled-out and mature </a:t>
            </a:r>
            <a:r>
              <a:rPr lang="en-GB" sz="1800" dirty="0"/>
              <a:t>environment</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2842</TotalTime>
  <Words>5680</Words>
  <Application>Microsoft Office PowerPoint</Application>
  <PresentationFormat>Widescreen</PresentationFormat>
  <Paragraphs>517</Paragraphs>
  <Slides>47</Slides>
  <Notes>46</Notes>
  <HiddenSlides>0</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47</vt:i4>
      </vt:variant>
    </vt:vector>
  </HeadingPairs>
  <TitlesOfParts>
    <vt:vector size="73" baseType="lpstr">
      <vt:lpstr>Arial</vt:lpstr>
      <vt:lpstr>Calibri</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What does it represent?</vt:lpstr>
      <vt:lpstr>Common implementation approach</vt:lpstr>
      <vt:lpstr>PowerPoint Presentation</vt:lpstr>
      <vt:lpstr>PowerPoint Presentation</vt:lpstr>
      <vt:lpstr>PowerPoint Presentation</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2022-11-08T13:55:25Z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